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0"/>
  </p:notesMasterIdLst>
  <p:handoutMasterIdLst>
    <p:handoutMasterId r:id="rId31"/>
  </p:handoutMasterIdLst>
  <p:sldIdLst>
    <p:sldId id="265" r:id="rId5"/>
    <p:sldId id="266" r:id="rId6"/>
    <p:sldId id="310" r:id="rId7"/>
    <p:sldId id="309" r:id="rId8"/>
    <p:sldId id="314" r:id="rId9"/>
    <p:sldId id="317" r:id="rId10"/>
    <p:sldId id="311" r:id="rId11"/>
    <p:sldId id="312" r:id="rId12"/>
    <p:sldId id="304" r:id="rId13"/>
    <p:sldId id="299" r:id="rId14"/>
    <p:sldId id="315" r:id="rId15"/>
    <p:sldId id="316" r:id="rId16"/>
    <p:sldId id="270" r:id="rId17"/>
    <p:sldId id="273" r:id="rId18"/>
    <p:sldId id="271" r:id="rId19"/>
    <p:sldId id="272" r:id="rId20"/>
    <p:sldId id="301" r:id="rId21"/>
    <p:sldId id="281" r:id="rId22"/>
    <p:sldId id="282" r:id="rId23"/>
    <p:sldId id="283" r:id="rId24"/>
    <p:sldId id="284" r:id="rId25"/>
    <p:sldId id="286" r:id="rId26"/>
    <p:sldId id="285" r:id="rId27"/>
    <p:sldId id="291" r:id="rId28"/>
    <p:sldId id="292" r:id="rId2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 snapToGrid="0" showGuides="1">
      <p:cViewPr varScale="1">
        <p:scale>
          <a:sx n="71" d="100"/>
          <a:sy n="71" d="100"/>
        </p:scale>
        <p:origin x="4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Solar Radiation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Solar Radiation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Absorbed by atmosphere</c:v>
                </c:pt>
                <c:pt idx="1">
                  <c:v>Absorbed by Earth</c:v>
                </c:pt>
                <c:pt idx="2">
                  <c:v>Reflected by clouds</c:v>
                </c:pt>
                <c:pt idx="3">
                  <c:v>Reflected by land and sea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0.5</c:v>
                </c:pt>
                <c:pt idx="2">
                  <c:v>0.25</c:v>
                </c:pt>
                <c:pt idx="3">
                  <c:v>0.05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898470625393289E-2"/>
          <c:y val="0.81511010400882211"/>
          <c:w val="0.83008202800489617"/>
          <c:h val="0.17695188167400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1464">
          <p15:clr>
            <a:srgbClr val="F26B43"/>
          </p15:clr>
        </p15:guide>
        <p15:guide id="3" pos="7152">
          <p15:clr>
            <a:srgbClr val="F26B43"/>
          </p15:clr>
        </p15:guide>
        <p15:guide id="4" pos="9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uGrBhK2c7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121005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87382"/>
            <a:ext cx="9144000" cy="5320042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latin typeface="Basic Font" panose="00000400000000000000" pitchFamily="2" charset="0"/>
              </a:rPr>
              <a:t>Spheres </a:t>
            </a:r>
            <a:br>
              <a:rPr lang="en-US" sz="9600" b="1" dirty="0" smtClean="0">
                <a:latin typeface="Basic Font" panose="00000400000000000000" pitchFamily="2" charset="0"/>
              </a:rPr>
            </a:br>
            <a:r>
              <a:rPr lang="en-US" sz="9600" b="1" dirty="0" smtClean="0">
                <a:latin typeface="Basic Font" panose="00000400000000000000" pitchFamily="2" charset="0"/>
              </a:rPr>
              <a:t>of </a:t>
            </a:r>
            <a:br>
              <a:rPr lang="en-US" sz="9600" b="1" dirty="0" smtClean="0">
                <a:latin typeface="Basic Font" panose="00000400000000000000" pitchFamily="2" charset="0"/>
              </a:rPr>
            </a:br>
            <a:r>
              <a:rPr lang="en-US" sz="9600" b="1" dirty="0" smtClean="0">
                <a:solidFill>
                  <a:schemeClr val="tx1"/>
                </a:solidFill>
                <a:latin typeface="Basic Font" panose="00000400000000000000" pitchFamily="2" charset="0"/>
              </a:rPr>
              <a:t>the </a:t>
            </a:r>
            <a:br>
              <a:rPr lang="en-US" sz="9600" b="1" dirty="0" smtClean="0">
                <a:solidFill>
                  <a:schemeClr val="tx1"/>
                </a:solidFill>
                <a:latin typeface="Basic Font" panose="00000400000000000000" pitchFamily="2" charset="0"/>
              </a:rPr>
            </a:br>
            <a:r>
              <a:rPr lang="en-US" sz="9600" b="1" dirty="0" smtClean="0">
                <a:solidFill>
                  <a:schemeClr val="tx1"/>
                </a:solidFill>
                <a:latin typeface="Basic Font" panose="00000400000000000000" pitchFamily="2" charset="0"/>
              </a:rPr>
              <a:t>Earth</a:t>
            </a:r>
            <a:endParaRPr lang="en-US" sz="9600" b="1" dirty="0">
              <a:solidFill>
                <a:schemeClr val="tx1"/>
              </a:solidFill>
              <a:latin typeface="Basic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19" y="1471680"/>
            <a:ext cx="5173819" cy="5173819"/>
          </a:xfrm>
          <a:prstGeom prst="rect">
            <a:avLst/>
          </a:prstGeom>
        </p:spPr>
      </p:pic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9088" y="1690688"/>
            <a:ext cx="7050618" cy="49548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800" b="1" dirty="0">
                <a:latin typeface="Boopee" panose="02000506020000020003" pitchFamily="2" charset="0"/>
                <a:cs typeface="Aharoni" panose="02010803020104030203" pitchFamily="2" charset="-79"/>
              </a:rPr>
              <a:t>What Affects Surface Currents</a:t>
            </a:r>
            <a:r>
              <a:rPr lang="en-US" sz="4800" b="1" dirty="0" smtClean="0">
                <a:latin typeface="Boopee" panose="02000506020000020003" pitchFamily="2" charset="0"/>
                <a:cs typeface="Aharoni" panose="02010803020104030203" pitchFamily="2" charset="-79"/>
              </a:rPr>
              <a:t>?</a:t>
            </a:r>
            <a:endParaRPr lang="en-US" sz="4800" dirty="0" smtClean="0">
              <a:latin typeface="Boopee" panose="02000506020000020003" pitchFamily="2" charset="0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5200" dirty="0" smtClean="0">
                <a:latin typeface="Boopee" panose="02000506020000020003" pitchFamily="2" charset="0"/>
                <a:cs typeface="Aharoni" panose="02010803020104030203" pitchFamily="2" charset="-79"/>
              </a:rPr>
              <a:t>Global Winds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Boopee" panose="02000506020000020003" pitchFamily="2" charset="0"/>
                <a:cs typeface="Aharoni" panose="02010803020104030203" pitchFamily="2" charset="-79"/>
              </a:rPr>
              <a:t>Winds that blow across the surface of Earth’s oceans push water across Earth’s surface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itle 12"/>
          <p:cNvSpPr txBox="1">
            <a:spLocks/>
          </p:cNvSpPr>
          <p:nvPr/>
        </p:nvSpPr>
        <p:spPr>
          <a:xfrm>
            <a:off x="1433238" y="0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latin typeface="bubble &amp; soap" panose="02000000000000000000" pitchFamily="2" charset="0"/>
              </a:rPr>
              <a:t>Ocean Currents</a:t>
            </a:r>
            <a:endParaRPr lang="en-US" sz="8000" dirty="0">
              <a:latin typeface="bubble &amp; soap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9088" y="1690688"/>
            <a:ext cx="7050618" cy="495481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800" b="1" dirty="0">
                <a:latin typeface="Boopee" panose="02000506020000020003" pitchFamily="2" charset="0"/>
                <a:cs typeface="Aharoni" panose="02010803020104030203" pitchFamily="2" charset="-79"/>
              </a:rPr>
              <a:t>What </a:t>
            </a:r>
            <a:r>
              <a:rPr lang="en-US" sz="4800" b="1" dirty="0" smtClean="0">
                <a:latin typeface="Boopee" panose="02000506020000020003" pitchFamily="2" charset="0"/>
                <a:cs typeface="Aharoni" panose="02010803020104030203" pitchFamily="2" charset="-79"/>
              </a:rPr>
              <a:t>Powers Ocean </a:t>
            </a:r>
            <a:r>
              <a:rPr lang="en-US" sz="4800" b="1" dirty="0">
                <a:latin typeface="Boopee" panose="02000506020000020003" pitchFamily="2" charset="0"/>
                <a:cs typeface="Aharoni" panose="02010803020104030203" pitchFamily="2" charset="-79"/>
              </a:rPr>
              <a:t>Currents</a:t>
            </a:r>
            <a:r>
              <a:rPr lang="en-US" sz="4800" b="1" dirty="0" smtClean="0">
                <a:latin typeface="Boopee" panose="02000506020000020003" pitchFamily="2" charset="0"/>
                <a:cs typeface="Aharoni" panose="02010803020104030203" pitchFamily="2" charset="-79"/>
              </a:rPr>
              <a:t>?</a:t>
            </a:r>
            <a:endParaRPr lang="en-US" sz="4800" dirty="0" smtClean="0">
              <a:latin typeface="Boopee" panose="02000506020000020003" pitchFamily="2" charset="0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latin typeface="Boopee" panose="02000506020000020003" pitchFamily="2" charset="0"/>
                <a:cs typeface="Aharoni" panose="02010803020104030203" pitchFamily="2" charset="-79"/>
              </a:rPr>
              <a:t>The Sun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Boopee" panose="02000506020000020003" pitchFamily="2" charset="0"/>
                <a:cs typeface="Aharoni" panose="02010803020104030203" pitchFamily="2" charset="-79"/>
              </a:rPr>
              <a:t>Heats up water at the Equator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latin typeface="Boopee" panose="02000506020000020003" pitchFamily="2" charset="0"/>
                <a:cs typeface="Aharoni" panose="02010803020104030203" pitchFamily="2" charset="-79"/>
              </a:rPr>
              <a:t>Gravity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Boopee" panose="02000506020000020003" pitchFamily="2" charset="0"/>
                <a:cs typeface="Aharoni" panose="02010803020104030203" pitchFamily="2" charset="-79"/>
              </a:rPr>
              <a:t>Warm, less dense water goes up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Boopee" panose="02000506020000020003" pitchFamily="2" charset="0"/>
                <a:cs typeface="Aharoni" panose="02010803020104030203" pitchFamily="2" charset="-79"/>
              </a:rPr>
              <a:t>Cold, more dense water goes down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itle 12"/>
          <p:cNvSpPr txBox="1">
            <a:spLocks/>
          </p:cNvSpPr>
          <p:nvPr/>
        </p:nvSpPr>
        <p:spPr>
          <a:xfrm>
            <a:off x="421444" y="-154744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latin typeface="bubble &amp; soap" panose="02000000000000000000" pitchFamily="2" charset="0"/>
              </a:rPr>
              <a:t>Ocean Currents</a:t>
            </a:r>
            <a:endParaRPr lang="en-US" sz="8000" dirty="0">
              <a:latin typeface="bubble &amp; soap" panose="02000000000000000000" pitchFamily="2" charset="0"/>
            </a:endParaRPr>
          </a:p>
        </p:txBody>
      </p:sp>
      <p:pic>
        <p:nvPicPr>
          <p:cNvPr id="7170" name="Picture 2" descr="The Sun also provides the energy that drives convection in the ocean and  produces ocean currents. There are two main types of ocean currents: surface  currents and deep currents. Surface currents are stream-like movements of  water that occur at or ne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89" y="2196418"/>
            <a:ext cx="5481711" cy="44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53,680 Sun Illustration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10371" r="12895" b="10742"/>
          <a:stretch/>
        </p:blipFill>
        <p:spPr bwMode="auto">
          <a:xfrm>
            <a:off x="9062288" y="-154745"/>
            <a:ext cx="2529492" cy="25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7311" y="1169216"/>
            <a:ext cx="8116016" cy="516124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800" b="1" dirty="0" smtClean="0">
                <a:latin typeface="Boopee" panose="02000506020000020003" pitchFamily="2" charset="0"/>
                <a:cs typeface="Aharoni" panose="02010803020104030203" pitchFamily="2" charset="-79"/>
              </a:rPr>
              <a:t>Deep Currents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latin typeface="Boopee" panose="02000506020000020003" pitchFamily="2" charset="0"/>
                <a:cs typeface="Aharoni" panose="02010803020104030203" pitchFamily="2" charset="-79"/>
              </a:rPr>
              <a:t>Occur far below surface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latin typeface="Boopee" panose="02000506020000020003" pitchFamily="2" charset="0"/>
                <a:cs typeface="Aharoni" panose="02010803020104030203" pitchFamily="2" charset="-79"/>
              </a:rPr>
              <a:t>Caused by differences in water density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Boopee" panose="02000506020000020003" pitchFamily="2" charset="0"/>
                <a:cs typeface="Aharoni" panose="02010803020104030203" pitchFamily="2" charset="-79"/>
              </a:rPr>
              <a:t>Salinity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4200" dirty="0" smtClean="0">
                <a:latin typeface="Boopee" panose="02000506020000020003" pitchFamily="2" charset="0"/>
                <a:cs typeface="Aharoni" panose="02010803020104030203" pitchFamily="2" charset="-79"/>
              </a:rPr>
              <a:t>More salt, more density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Boopee" panose="02000506020000020003" pitchFamily="2" charset="0"/>
                <a:cs typeface="Aharoni" panose="02010803020104030203" pitchFamily="2" charset="-79"/>
              </a:rPr>
              <a:t>Temperature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4200" dirty="0" smtClean="0">
                <a:latin typeface="Boopee" panose="02000506020000020003" pitchFamily="2" charset="0"/>
                <a:cs typeface="Aharoni" panose="02010803020104030203" pitchFamily="2" charset="-79"/>
              </a:rPr>
              <a:t>Colder temperature, more density</a:t>
            </a:r>
          </a:p>
        </p:txBody>
      </p:sp>
      <p:sp>
        <p:nvSpPr>
          <p:cNvPr id="6" name="Title 12"/>
          <p:cNvSpPr txBox="1">
            <a:spLocks/>
          </p:cNvSpPr>
          <p:nvPr/>
        </p:nvSpPr>
        <p:spPr>
          <a:xfrm>
            <a:off x="1433238" y="-156347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latin typeface="bubble &amp; soap" panose="02000000000000000000" pitchFamily="2" charset="0"/>
              </a:rPr>
              <a:t>Ocean Currents</a:t>
            </a:r>
            <a:endParaRPr lang="en-US" sz="8000" dirty="0">
              <a:latin typeface="bubble &amp; soap" panose="02000000000000000000" pitchFamily="2" charset="0"/>
            </a:endParaRPr>
          </a:p>
        </p:txBody>
      </p:sp>
      <p:pic>
        <p:nvPicPr>
          <p:cNvPr id="10242" name="Picture 2" descr="Deep Currents ( Read ) | Earth Science | CK-12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16" y="1668047"/>
            <a:ext cx="3961471" cy="416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68034" y="12091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atin typeface="AlphaClouds" panose="00000400000000000000" pitchFamily="2" charset="0"/>
              </a:rPr>
              <a:t>Atmosphere</a:t>
            </a:r>
            <a:endParaRPr lang="en-US" sz="8000" b="1" dirty="0">
              <a:latin typeface="AlphaClouds" panose="000004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20432" y="1477896"/>
            <a:ext cx="10492526" cy="3325924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thin layer of gases surrounding Earth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2" y="2256401"/>
            <a:ext cx="7714446" cy="46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58738" y="0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atin typeface="AlphaClouds" panose="00000400000000000000" pitchFamily="2" charset="0"/>
              </a:rPr>
              <a:t>Atmosphere</a:t>
            </a:r>
            <a:endParaRPr lang="en-US" sz="8000" b="1" dirty="0">
              <a:latin typeface="AlphaClouds" panose="000004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66207" y="1907177"/>
            <a:ext cx="10685416" cy="4738322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AlphaClouds" panose="00000400000000000000" pitchFamily="2" charset="0"/>
                <a:cs typeface="Aharoni" panose="02010803020104030203" pitchFamily="2" charset="-79"/>
              </a:rPr>
              <a:t>Composition</a:t>
            </a:r>
            <a:endParaRPr lang="en-US" sz="3600" b="1" dirty="0">
              <a:latin typeface="AlphaClouds" panose="00000400000000000000" pitchFamily="2" charset="0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Gases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Nitrogen=78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%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Oxygen=21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%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Other gases- </a:t>
            </a:r>
          </a:p>
          <a:p>
            <a:pPr marL="914400" lvl="2" indent="0">
              <a:buNone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(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water vapor, argon, carbon dioxide)=1%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Solids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and Liquids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Dust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pollen, salt, volcanic ash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Water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droplets, acids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59" y="1794395"/>
            <a:ext cx="3344092" cy="427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19549" y="365125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atin typeface="AlphaClouds" panose="00000400000000000000" pitchFamily="2" charset="0"/>
              </a:rPr>
              <a:t>Atmosphere</a:t>
            </a:r>
            <a:endParaRPr lang="en-US" sz="8000" b="1" dirty="0">
              <a:latin typeface="AlphaClouds" panose="000004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84101" y="2150771"/>
            <a:ext cx="10054905" cy="453741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3600" b="1" dirty="0">
                <a:latin typeface="AlphaClouds" panose="00000400000000000000" pitchFamily="2" charset="0"/>
                <a:cs typeface="Aharoni" panose="02010803020104030203" pitchFamily="2" charset="-79"/>
              </a:rPr>
              <a:t>Importance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Contains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oxygen, carbon dioxide, and water necessary for life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Keeps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Earth’s temperatures within a survivable range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Protects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living things from Sun’s harmful rays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Protects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Earth’s surface from being struck by meteors</a:t>
            </a:r>
          </a:p>
        </p:txBody>
      </p:sp>
    </p:spTree>
    <p:extLst>
      <p:ext uri="{BB962C8B-B14F-4D97-AF65-F5344CB8AC3E}">
        <p14:creationId xmlns:p14="http://schemas.microsoft.com/office/powerpoint/2010/main" val="306200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19549" y="365125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atin typeface="AlphaClouds" panose="00000400000000000000" pitchFamily="2" charset="0"/>
              </a:rPr>
              <a:t>Atmosphere</a:t>
            </a:r>
            <a:endParaRPr lang="en-US" sz="8000" b="1" dirty="0">
              <a:latin typeface="AlphaClouds" panose="000004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3633" y="1790163"/>
            <a:ext cx="9537341" cy="5067837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AlphaClouds" panose="00000400000000000000" pitchFamily="2" charset="0"/>
                <a:cs typeface="Aharoni" panose="02010803020104030203" pitchFamily="2" charset="-79"/>
              </a:rPr>
              <a:t>Origin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Gases from erupting volcanoes on early Earth emitted hot gases, gases formed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atmosphere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Early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atmosphere was mostly water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vapor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As Earth cooled, water vapor condensed and fell in liquid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form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Water cycle occurred for thousands of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years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First organisms used photosynthesis, removing CO</a:t>
            </a:r>
            <a:r>
              <a:rPr lang="en-US" sz="2800" baseline="-250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and giving off O</a:t>
            </a:r>
            <a:r>
              <a:rPr lang="en-US" sz="2800" baseline="-250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67" y="1711673"/>
            <a:ext cx="2033214" cy="1281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623" y="2681969"/>
            <a:ext cx="2113915" cy="1240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035" y="3848943"/>
            <a:ext cx="2274230" cy="1221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454" y="4683142"/>
            <a:ext cx="1703796" cy="1281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369" y="5436165"/>
            <a:ext cx="2031106" cy="135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45" y="1534826"/>
            <a:ext cx="6068418" cy="5323174"/>
          </a:xfrm>
          <a:prstGeom prst="rect">
            <a:avLst/>
          </a:prstGeom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1418333" y="0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smtClean="0">
                <a:latin typeface="AlphaClouds" panose="00000400000000000000" pitchFamily="2" charset="0"/>
              </a:rPr>
              <a:t>Atmosphere</a:t>
            </a:r>
            <a:endParaRPr lang="en-US" sz="8000" b="1" dirty="0">
              <a:latin typeface="AlphaClouds" panose="00000400000000000000" pitchFamily="2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235131" y="1690688"/>
            <a:ext cx="5541514" cy="49548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Circulating Air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Affects weather and climate around the world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Warm, less dense air rises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Cool, more dense air sinks</a:t>
            </a:r>
            <a:endParaRPr lang="en-US" sz="35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371600" lvl="3" indent="0">
              <a:buNone/>
            </a:pP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3">
              <a:buFont typeface="Wingdings" panose="05000000000000000000" pitchFamily="2" charset="2"/>
              <a:buChar char="v"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58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5003" y="365125"/>
            <a:ext cx="1120462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Easter Sunrise" panose="020B0500000000000000" pitchFamily="34" charset="0"/>
              </a:rPr>
              <a:t>Energy From the Sun</a:t>
            </a:r>
            <a:endParaRPr lang="en-US" sz="6000" b="1" dirty="0">
              <a:solidFill>
                <a:srgbClr val="FFC000"/>
              </a:solidFill>
              <a:latin typeface="Easter Sunrise" panose="020B0500000000000000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11435" y="1850326"/>
            <a:ext cx="10019011" cy="449472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Easter Sunrise" panose="020B0500000000000000" pitchFamily="34" charset="0"/>
                <a:cs typeface="Aharoni" panose="02010803020104030203" pitchFamily="2" charset="-79"/>
              </a:rPr>
              <a:t>Radiation</a:t>
            </a:r>
            <a:endParaRPr lang="en-US" sz="3600" dirty="0">
              <a:latin typeface="Easter Sunrise" panose="020B0500000000000000" pitchFamily="34" charset="0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Transfer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of energy by electromagnetic waves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42" y="3677076"/>
            <a:ext cx="5739765" cy="29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5003" y="365125"/>
            <a:ext cx="11204620" cy="1325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Easter Sunrise" panose="020B0500000000000000" pitchFamily="34" charset="0"/>
              </a:rPr>
              <a:t>Energy From the Sun</a:t>
            </a:r>
            <a:endParaRPr lang="en-US" sz="6000" b="1" dirty="0">
              <a:solidFill>
                <a:srgbClr val="FFC000"/>
              </a:solidFill>
              <a:latin typeface="Easter Sunrise" panose="020B0500000000000000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53343" y="1926219"/>
            <a:ext cx="5935235" cy="449472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Easter Sunrise" panose="020B0500000000000000" pitchFamily="34" charset="0"/>
                <a:cs typeface="Aharoni" panose="02010803020104030203" pitchFamily="2" charset="-79"/>
              </a:rPr>
              <a:t>Radiation</a:t>
            </a:r>
            <a:endParaRPr lang="en-US" sz="3600" dirty="0">
              <a:latin typeface="Easter Sunrise" panose="020B0500000000000000" pitchFamily="34" charset="0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Visible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light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Light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you can see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Converted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to thermal energy (heat)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2378747"/>
            <a:ext cx="5655673" cy="33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38491" y="31813"/>
            <a:ext cx="9029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latin typeface="Basic Font" panose="00000400000000000000" pitchFamily="2" charset="0"/>
              </a:rPr>
              <a:t>Earth</a:t>
            </a:r>
            <a:r>
              <a:rPr lang="en-US" sz="8000" b="1" dirty="0" smtClean="0">
                <a:latin typeface="AlphaClouds" panose="00000400000000000000" pitchFamily="2" charset="0"/>
              </a:rPr>
              <a:t> </a:t>
            </a:r>
            <a:r>
              <a:rPr lang="en-US" sz="8000" b="1" dirty="0" smtClean="0">
                <a:latin typeface="Basic Font" panose="00000400000000000000" pitchFamily="2" charset="0"/>
              </a:rPr>
              <a:t>Systems</a:t>
            </a:r>
            <a:endParaRPr lang="en-US" sz="8000" b="1" dirty="0">
              <a:latin typeface="Basic Font" panose="000004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7092" y="1574487"/>
            <a:ext cx="3074294" cy="15422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Geosphere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All layers of the solid earth</a:t>
            </a:r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287093" y="3966693"/>
            <a:ext cx="3074294" cy="261441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Atmosphere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Outermost system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Mixture of gases and particles</a:t>
            </a:r>
          </a:p>
          <a:p>
            <a:pPr lvl="1"/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8847746" y="3966693"/>
            <a:ext cx="3069774" cy="26659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Biosphere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All living things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Within all other systems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On land, water, and air</a:t>
            </a:r>
          </a:p>
          <a:p>
            <a:pPr lvl="1"/>
            <a:endParaRPr lang="en-US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8847746" y="1574487"/>
            <a:ext cx="3069774" cy="125886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Hydrosphere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All earth’s water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65" y="1589869"/>
            <a:ext cx="2856126" cy="2145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76" y="1589867"/>
            <a:ext cx="2631070" cy="2145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76" y="3750253"/>
            <a:ext cx="2465238" cy="2830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3"/>
          <a:stretch/>
        </p:blipFill>
        <p:spPr>
          <a:xfrm>
            <a:off x="3555759" y="3734872"/>
            <a:ext cx="2660917" cy="28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5003" y="365125"/>
            <a:ext cx="11204620" cy="1325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Easter Sunrise" panose="020B0500000000000000" pitchFamily="34" charset="0"/>
              </a:rPr>
              <a:t>Energy From the Sun</a:t>
            </a:r>
            <a:endParaRPr lang="en-US" sz="6000" b="1" dirty="0">
              <a:solidFill>
                <a:srgbClr val="FFC000"/>
              </a:solidFill>
              <a:latin typeface="Easter Sunrise" panose="020B0500000000000000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25003" y="1876451"/>
            <a:ext cx="9537341" cy="449472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Easter Sunrise" panose="020B0500000000000000" pitchFamily="34" charset="0"/>
                <a:cs typeface="Aharoni" panose="02010803020104030203" pitchFamily="2" charset="-79"/>
              </a:rPr>
              <a:t>Radiation</a:t>
            </a:r>
            <a:endParaRPr lang="en-US" sz="3600" dirty="0">
              <a:latin typeface="Easter Sunrise" panose="020B0500000000000000" pitchFamily="34" charset="0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Ultraviolet Light-UV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Short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wavelengths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Burns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human skin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Causes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skin cancer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4" y="1690688"/>
            <a:ext cx="4550229" cy="2110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40" y="3973277"/>
            <a:ext cx="31432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5003" y="365125"/>
            <a:ext cx="11204620" cy="1325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Easter Sunrise" panose="020B0500000000000000" pitchFamily="34" charset="0"/>
              </a:rPr>
              <a:t>Energy From the Sun</a:t>
            </a:r>
            <a:endParaRPr lang="en-US" sz="6000" b="1" dirty="0">
              <a:solidFill>
                <a:srgbClr val="FFC000"/>
              </a:solidFill>
              <a:latin typeface="Easter Sunrise" panose="020B0500000000000000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61903" y="1785010"/>
            <a:ext cx="9537341" cy="449472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Easter Sunrise" panose="020B0500000000000000" pitchFamily="34" charset="0"/>
                <a:cs typeface="Aharoni" panose="02010803020104030203" pitchFamily="2" charset="-79"/>
              </a:rPr>
              <a:t>Radiation</a:t>
            </a:r>
            <a:endParaRPr lang="en-US" sz="3600" dirty="0">
              <a:latin typeface="Easter Sunrise" panose="020B0500000000000000" pitchFamily="34" charset="0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Infrared Light-IR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Longer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wavelengths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Felt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as warmth</a:t>
            </a:r>
          </a:p>
          <a:p>
            <a:pPr marL="914400" lvl="2" indent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4" y="1690688"/>
            <a:ext cx="4550229" cy="21100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73" y="3895053"/>
            <a:ext cx="3610630" cy="28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5003" y="365125"/>
            <a:ext cx="11204620" cy="1325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Easter Sunrise" panose="020B0500000000000000" pitchFamily="34" charset="0"/>
              </a:rPr>
              <a:t>Energy on Earth</a:t>
            </a:r>
            <a:endParaRPr lang="en-US" sz="6000" b="1" dirty="0">
              <a:solidFill>
                <a:srgbClr val="FFC000"/>
              </a:solidFill>
              <a:latin typeface="Easter Sunrise" panose="020B0500000000000000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97854876"/>
              </p:ext>
            </p:extLst>
          </p:nvPr>
        </p:nvGraphicFramePr>
        <p:xfrm>
          <a:off x="1772529" y="1783991"/>
          <a:ext cx="8665699" cy="4799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4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5003" y="365125"/>
            <a:ext cx="11204620" cy="1325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Easter Sunrise" panose="020B0500000000000000" pitchFamily="34" charset="0"/>
              </a:rPr>
              <a:t>Energy on Earth</a:t>
            </a:r>
            <a:endParaRPr lang="en-US" sz="6000" b="1" dirty="0">
              <a:solidFill>
                <a:srgbClr val="FFC000"/>
              </a:solidFill>
              <a:latin typeface="Easter Sunrise" panose="020B0500000000000000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25003" y="1690688"/>
            <a:ext cx="7298273" cy="4816699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Easter Sunrise" panose="020B0500000000000000" pitchFamily="34" charset="0"/>
                <a:cs typeface="Aharoni" panose="02010803020104030203" pitchFamily="2" charset="-79"/>
              </a:rPr>
              <a:t>Absorption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	20% of sun’s radiation absorbed by particles in atmosphere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50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% of sun’s radiation absorbed by Earth’s 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surface</a:t>
            </a:r>
          </a:p>
          <a:p>
            <a:pPr marL="457200" lvl="1" indent="0">
              <a:buNone/>
            </a:pP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Easter Sunrise" panose="020B0500000000000000" pitchFamily="34" charset="0"/>
                <a:cs typeface="Aharoni" panose="02010803020104030203" pitchFamily="2" charset="-79"/>
              </a:rPr>
              <a:t>Reflection</a:t>
            </a:r>
            <a:endParaRPr lang="en-US" sz="3600" dirty="0">
              <a:latin typeface="Easter Sunrise" panose="020B0500000000000000" pitchFamily="34" charset="0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25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% of sun’s radiation is reflected by clouds and particles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% of sun’s radiation is reflected by land and sea surfaces</a:t>
            </a:r>
          </a:p>
          <a:p>
            <a:pPr marL="914400" lvl="2" indent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6" y="2311651"/>
            <a:ext cx="4468724" cy="304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5003" y="365125"/>
            <a:ext cx="11204620" cy="1325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Easter Sunrise" panose="020B0500000000000000" pitchFamily="34" charset="0"/>
              </a:rPr>
              <a:t>Energy From the Sun</a:t>
            </a:r>
            <a:endParaRPr lang="en-US" sz="6000" b="1" dirty="0">
              <a:solidFill>
                <a:srgbClr val="FFC000"/>
              </a:solidFill>
              <a:latin typeface="Easter Sunrise" panose="020B0500000000000000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2569" y="2115758"/>
            <a:ext cx="6302368" cy="449472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Easter Sunrise" panose="020B0500000000000000" pitchFamily="34" charset="0"/>
                <a:cs typeface="Aharoni" panose="02010803020104030203" pitchFamily="2" charset="-79"/>
              </a:rPr>
              <a:t>Radiation Balance</a:t>
            </a:r>
            <a:endParaRPr lang="en-US" sz="3600" dirty="0">
              <a:latin typeface="Easter Sunrise" panose="020B0500000000000000" pitchFamily="34" charset="0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Amount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of radiation earth receives from sun is the same as the amount radiated back into the atmosphere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2" y="1932878"/>
            <a:ext cx="4423001" cy="42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5003" y="365125"/>
            <a:ext cx="11204620" cy="1325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Easter Sunrise" panose="020B0500000000000000" pitchFamily="34" charset="0"/>
              </a:rPr>
              <a:t>Energy From the Sun</a:t>
            </a:r>
            <a:endParaRPr lang="en-US" sz="6000" b="1" dirty="0">
              <a:solidFill>
                <a:srgbClr val="FFC000"/>
              </a:solidFill>
              <a:latin typeface="Easter Sunrise" panose="020B0500000000000000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941954"/>
            <a:ext cx="7322053" cy="4750393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Easter Sunrise" panose="020B0500000000000000" pitchFamily="34" charset="0"/>
                <a:cs typeface="Aharoni" panose="02010803020104030203" pitchFamily="2" charset="-79"/>
              </a:rPr>
              <a:t>Greenhouse Gases</a:t>
            </a:r>
            <a:endParaRPr lang="en-US" sz="3600" dirty="0">
              <a:latin typeface="Easter Sunrise" panose="020B0500000000000000" pitchFamily="34" charset="0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2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Greenhouse gases=water vapor, carbon dioxide and methane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Gases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in atmosphere let in 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sunlight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Gases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trap 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some radiation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and direct it back to earth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Radiation builds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up on earth’s surface as thermal 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energy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53" y="2372138"/>
            <a:ext cx="4683484" cy="33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68034" y="12091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atin typeface="Water Park" panose="02000500000000000000" pitchFamily="2" charset="0"/>
              </a:rPr>
              <a:t>Hydrosphere</a:t>
            </a:r>
            <a:endParaRPr lang="en-US" sz="8000" b="1" dirty="0">
              <a:latin typeface="Water Park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71961" y="1337654"/>
            <a:ext cx="5733403" cy="3325924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All Earth’s water</a:t>
            </a:r>
          </a:p>
        </p:txBody>
      </p:sp>
      <p:pic>
        <p:nvPicPr>
          <p:cNvPr id="1028" name="Picture 4" descr="Hydrosphere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9"/>
          <a:stretch/>
        </p:blipFill>
        <p:spPr bwMode="auto">
          <a:xfrm>
            <a:off x="707178" y="2068793"/>
            <a:ext cx="10978315" cy="414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 Water Cycle | Precipitation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35" y="0"/>
            <a:ext cx="9453283" cy="66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789" y="-12571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atin typeface="Water Park" panose="02000500000000000000" pitchFamily="2" charset="0"/>
              </a:rPr>
              <a:t>Hydrosphere</a:t>
            </a:r>
            <a:endParaRPr lang="en-US" sz="8000" b="1" dirty="0">
              <a:latin typeface="Water Park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788" y="1274856"/>
            <a:ext cx="5724873" cy="310692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Boopee" panose="02000506020000020003" pitchFamily="2" charset="0"/>
                <a:cs typeface="Aharoni" panose="02010803020104030203" pitchFamily="2" charset="-79"/>
              </a:rPr>
              <a:t>Condensation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Boopee" panose="02000506020000020003" pitchFamily="2" charset="0"/>
                <a:cs typeface="Aharoni" panose="02010803020104030203" pitchFamily="2" charset="-79"/>
              </a:rPr>
              <a:t>Evaporated water changes from gas to a liquid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Boopee" panose="02000506020000020003" pitchFamily="2" charset="0"/>
                <a:cs typeface="Aharoni" panose="02010803020104030203" pitchFamily="2" charset="-79"/>
              </a:rPr>
              <a:t>Gathers with dust to form clouds</a:t>
            </a:r>
          </a:p>
          <a:p>
            <a:pPr marL="0" lvl="0" indent="0">
              <a:buNone/>
            </a:pP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53789" y="3643532"/>
            <a:ext cx="5724872" cy="321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Boopee" panose="02000506020000020003" pitchFamily="2" charset="0"/>
                <a:cs typeface="Aharoni" panose="02010803020104030203" pitchFamily="2" charset="-79"/>
              </a:rPr>
              <a:t>Evaporation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Boopee" panose="02000506020000020003" pitchFamily="2" charset="0"/>
                <a:cs typeface="Aharoni" panose="02010803020104030203" pitchFamily="2" charset="-79"/>
              </a:rPr>
              <a:t>Liquid water changes to a gas and rises into the atmosphere</a:t>
            </a:r>
            <a:endParaRPr lang="en-US" sz="3200" dirty="0">
              <a:latin typeface="Boopee" panose="02000506020000020003" pitchFamily="2" charset="0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Boopee" panose="02000506020000020003" pitchFamily="2" charset="0"/>
                <a:cs typeface="Aharoni" panose="02010803020104030203" pitchFamily="2" charset="-79"/>
              </a:rPr>
              <a:t>Transpiration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Boopee" panose="02000506020000020003" pitchFamily="2" charset="0"/>
                <a:cs typeface="Aharoni" panose="02010803020104030203" pitchFamily="2" charset="-79"/>
              </a:rPr>
              <a:t>Water evaporates out of plant leaves</a:t>
            </a:r>
            <a:endParaRPr lang="en-US" sz="3200" dirty="0">
              <a:latin typeface="Boopee" panose="02000506020000020003" pitchFamily="2" charset="0"/>
              <a:cs typeface="Aharoni" panose="02010803020104030203" pitchFamily="2" charset="-79"/>
            </a:endParaRPr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7055222" y="4027065"/>
            <a:ext cx="5136777" cy="310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Boopee" panose="02000506020000020003" pitchFamily="2" charset="0"/>
                <a:cs typeface="Aharoni" panose="02010803020104030203" pitchFamily="2" charset="-79"/>
              </a:rPr>
              <a:t>Collection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Boopee" panose="02000506020000020003" pitchFamily="2" charset="0"/>
                <a:cs typeface="Aharoni" panose="02010803020104030203" pitchFamily="2" charset="-79"/>
              </a:rPr>
              <a:t>Water collects as runoff or groundwater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7055223" y="1838812"/>
            <a:ext cx="5136777" cy="310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Boopee" panose="02000506020000020003" pitchFamily="2" charset="0"/>
                <a:cs typeface="Aharoni" panose="02010803020104030203" pitchFamily="2" charset="-79"/>
              </a:rPr>
              <a:t>Precipitation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Boopee" panose="02000506020000020003" pitchFamily="2" charset="0"/>
                <a:cs typeface="Aharoni" panose="02010803020104030203" pitchFamily="2" charset="-79"/>
              </a:rPr>
              <a:t>Condensation and water falls to earth as rain or snow</a:t>
            </a:r>
          </a:p>
        </p:txBody>
      </p:sp>
      <p:sp>
        <p:nvSpPr>
          <p:cNvPr id="2" name="Rectangle 1"/>
          <p:cNvSpPr/>
          <p:nvPr/>
        </p:nvSpPr>
        <p:spPr>
          <a:xfrm rot="796227">
            <a:off x="7801324" y="721469"/>
            <a:ext cx="3551397" cy="16222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ter Park" panose="02000500000000000000" pitchFamily="2" charset="0"/>
              </a:rPr>
              <a:t>The Water Cycle</a:t>
            </a:r>
            <a:endParaRPr lang="en-US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ater Park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5" grpId="0" build="p"/>
      <p:bldP spid="6" grpId="0" build="p"/>
      <p:bldP spid="7" grpId="0" build="p"/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uGrBhK2c7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7895" y="273984"/>
            <a:ext cx="11116234" cy="62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4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33238" y="-156347"/>
            <a:ext cx="90297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bubble &amp; soap" panose="02000000000000000000" pitchFamily="2" charset="0"/>
              </a:rPr>
              <a:t>Ocean Currents</a:t>
            </a:r>
            <a:endParaRPr lang="en-US" sz="8000" dirty="0">
              <a:latin typeface="bubble &amp; soap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408" y="1525912"/>
            <a:ext cx="11287039" cy="4471475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4800" b="1" dirty="0" smtClean="0">
                <a:latin typeface="Boopee" panose="02000506020000020003" pitchFamily="2" charset="0"/>
                <a:cs typeface="Aharoni" panose="02010803020104030203" pitchFamily="2" charset="-79"/>
              </a:rPr>
              <a:t>Ocean Currents--</a:t>
            </a:r>
            <a:r>
              <a:rPr lang="en-US" sz="4800" dirty="0" smtClean="0">
                <a:latin typeface="Boopee" panose="02000506020000020003" pitchFamily="2" charset="0"/>
                <a:cs typeface="Aharoni" panose="02010803020104030203" pitchFamily="2" charset="-79"/>
              </a:rPr>
              <a:t>“Stream-like” movements of water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Boopee" panose="02000506020000020003" pitchFamily="2" charset="0"/>
                <a:cs typeface="Aharoni" panose="02010803020104030203" pitchFamily="2" charset="-79"/>
              </a:rPr>
              <a:t>Surface Currents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Boopee" panose="02000506020000020003" pitchFamily="2" charset="0"/>
                <a:cs typeface="Aharoni" panose="02010803020104030203" pitchFamily="2" charset="-79"/>
              </a:rPr>
              <a:t>Occur near the surface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Boopee" panose="02000506020000020003" pitchFamily="2" charset="0"/>
                <a:cs typeface="Aharoni" panose="02010803020104030203" pitchFamily="2" charset="-79"/>
              </a:rPr>
              <a:t>Caused by wind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Boopee" panose="02000506020000020003" pitchFamily="2" charset="0"/>
                <a:cs typeface="Aharoni" panose="02010803020104030203" pitchFamily="2" charset="-79"/>
              </a:rPr>
              <a:t>Depths of 100-1000 meters</a:t>
            </a:r>
          </a:p>
        </p:txBody>
      </p:sp>
      <p:pic>
        <p:nvPicPr>
          <p:cNvPr id="3074" name="Picture 2" descr="4A: Tracing Pathw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88" y="2138082"/>
            <a:ext cx="5936684" cy="410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9855" y="1169216"/>
            <a:ext cx="11287039" cy="44714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800" b="1" dirty="0" smtClean="0">
                <a:latin typeface="Boopee" panose="02000506020000020003" pitchFamily="2" charset="0"/>
                <a:cs typeface="Aharoni" panose="02010803020104030203" pitchFamily="2" charset="-79"/>
              </a:rPr>
              <a:t>What Affects Surface Currents?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 smtClean="0">
                <a:latin typeface="Boopee" panose="02000506020000020003" pitchFamily="2" charset="0"/>
                <a:cs typeface="Aharoni" panose="02010803020104030203" pitchFamily="2" charset="-79"/>
              </a:rPr>
              <a:t>Continental Deflections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Boopee" panose="02000506020000020003" pitchFamily="2" charset="0"/>
                <a:cs typeface="Aharoni" panose="02010803020104030203" pitchFamily="2" charset="-79"/>
              </a:rPr>
              <a:t>Currents change direction when they meet continents</a:t>
            </a:r>
          </a:p>
        </p:txBody>
      </p:sp>
      <p:sp>
        <p:nvSpPr>
          <p:cNvPr id="6" name="Title 12"/>
          <p:cNvSpPr txBox="1">
            <a:spLocks/>
          </p:cNvSpPr>
          <p:nvPr/>
        </p:nvSpPr>
        <p:spPr>
          <a:xfrm>
            <a:off x="1433238" y="-156347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latin typeface="bubble &amp; soap" panose="02000000000000000000" pitchFamily="2" charset="0"/>
              </a:rPr>
              <a:t>Ocean Currents</a:t>
            </a:r>
            <a:endParaRPr lang="en-US" sz="8000" dirty="0">
              <a:latin typeface="bubble &amp; soap" panose="02000000000000000000" pitchFamily="2" charset="0"/>
            </a:endParaRPr>
          </a:p>
        </p:txBody>
      </p:sp>
      <p:pic>
        <p:nvPicPr>
          <p:cNvPr id="5122" name="Picture 2" descr="The Sun also provides the energy that drives convection in the ocean and  produces ocean currents. There are two main types of ocean currents:  surface currents and deep currents. Surface currents are stream-like  movements of water that occur at or ne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78" y="3644151"/>
            <a:ext cx="7576292" cy="297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1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445989"/>
            <a:ext cx="6893392" cy="495481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4400" b="1" dirty="0">
                <a:latin typeface="Boopee" panose="02000506020000020003" pitchFamily="2" charset="0"/>
                <a:cs typeface="Aharoni" panose="02010803020104030203" pitchFamily="2" charset="-79"/>
              </a:rPr>
              <a:t>What Affects Surface Currents</a:t>
            </a:r>
            <a:r>
              <a:rPr lang="en-US" sz="4400" b="1" dirty="0" smtClean="0">
                <a:latin typeface="Boopee" panose="02000506020000020003" pitchFamily="2" charset="0"/>
                <a:cs typeface="Aharoni" panose="02010803020104030203" pitchFamily="2" charset="-79"/>
              </a:rPr>
              <a:t>?</a:t>
            </a:r>
            <a:endParaRPr lang="en-US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Boopee" panose="02000506020000020003" pitchFamily="2" charset="0"/>
                <a:cs typeface="Aharoni" panose="02010803020104030203" pitchFamily="2" charset="-79"/>
              </a:rPr>
              <a:t>Coriolis Effect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Boopee" panose="02000506020000020003" pitchFamily="2" charset="0"/>
                <a:cs typeface="Aharoni" panose="02010803020104030203" pitchFamily="2" charset="-79"/>
              </a:rPr>
              <a:t>Earth’s rotation causes moving air and water to appear to move to the right in the northern hemisphere and to the left in the southern hemisphere</a:t>
            </a:r>
          </a:p>
          <a:p>
            <a:pPr marL="1371600" lvl="3" indent="0">
              <a:buNone/>
            </a:pP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3">
              <a:buFont typeface="Wingdings" panose="05000000000000000000" pitchFamily="2" charset="2"/>
              <a:buChar char="v"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43" y="1690688"/>
            <a:ext cx="3743733" cy="4877549"/>
          </a:xfrm>
          <a:prstGeom prst="rect">
            <a:avLst/>
          </a:prstGeom>
        </p:spPr>
      </p:pic>
      <p:sp>
        <p:nvSpPr>
          <p:cNvPr id="6" name="Title 12"/>
          <p:cNvSpPr txBox="1">
            <a:spLocks/>
          </p:cNvSpPr>
          <p:nvPr/>
        </p:nvSpPr>
        <p:spPr>
          <a:xfrm>
            <a:off x="1433238" y="0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latin typeface="bubble &amp; soap" panose="02000000000000000000" pitchFamily="2" charset="0"/>
              </a:rPr>
              <a:t>Ocean Currents</a:t>
            </a:r>
            <a:endParaRPr lang="en-US" sz="8000" dirty="0">
              <a:latin typeface="bubble &amp; soap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E8493412-85DD-4641-9E8A-937B29FD6AA2}" vid="{77E91E09-5010-404D-ADF4-B79FA46D7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openxmlformats.org/package/2006/metadata/core-properties"/>
    <ds:schemaRef ds:uri="http://purl.org/dc/elements/1.1/"/>
    <ds:schemaRef ds:uri="40262f94-9f35-4ac3-9a90-690165a166b7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a4f35948-e619-41b3-aa29-22878b09cfd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3588</TotalTime>
  <Words>531</Words>
  <Application>Microsoft Office PowerPoint</Application>
  <PresentationFormat>Widescreen</PresentationFormat>
  <Paragraphs>140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Aharoni</vt:lpstr>
      <vt:lpstr>AlphaClouds</vt:lpstr>
      <vt:lpstr>Arial</vt:lpstr>
      <vt:lpstr>Basic Font</vt:lpstr>
      <vt:lpstr>Boopee</vt:lpstr>
      <vt:lpstr>bubble &amp; soap</vt:lpstr>
      <vt:lpstr>Calibri</vt:lpstr>
      <vt:lpstr>Cambria</vt:lpstr>
      <vt:lpstr>Easter Sunrise</vt:lpstr>
      <vt:lpstr>Water Park</vt:lpstr>
      <vt:lpstr>Wingdings</vt:lpstr>
      <vt:lpstr>Cloud skipper design template</vt:lpstr>
      <vt:lpstr>Spheres  of  the  Earth</vt:lpstr>
      <vt:lpstr>Earth Systems</vt:lpstr>
      <vt:lpstr>Hydrosphere</vt:lpstr>
      <vt:lpstr>PowerPoint Presentation</vt:lpstr>
      <vt:lpstr>Hydrosphere</vt:lpstr>
      <vt:lpstr>PowerPoint Presentation</vt:lpstr>
      <vt:lpstr>Ocean Currents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Atmosphere</vt:lpstr>
      <vt:lpstr>Atmosphere</vt:lpstr>
      <vt:lpstr>Atmosphere</vt:lpstr>
      <vt:lpstr>Atmosphere</vt:lpstr>
      <vt:lpstr>PowerPoint Presentation</vt:lpstr>
      <vt:lpstr>Energy From the Sun</vt:lpstr>
      <vt:lpstr>Energy From the Sun</vt:lpstr>
      <vt:lpstr>Energy From the Sun</vt:lpstr>
      <vt:lpstr>Energy From the Sun</vt:lpstr>
      <vt:lpstr>Energy on Earth</vt:lpstr>
      <vt:lpstr>Energy on Earth</vt:lpstr>
      <vt:lpstr>Energy From the Sun</vt:lpstr>
      <vt:lpstr>Energy From the Sun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Atmosphere</dc:title>
  <dc:creator>Jennifer Makohn</dc:creator>
  <cp:lastModifiedBy>Jennifer Makohn</cp:lastModifiedBy>
  <cp:revision>55</cp:revision>
  <cp:lastPrinted>2021-04-28T14:21:09Z</cp:lastPrinted>
  <dcterms:created xsi:type="dcterms:W3CDTF">2017-03-29T13:22:27Z</dcterms:created>
  <dcterms:modified xsi:type="dcterms:W3CDTF">2021-04-30T11:34:54Z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